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</p:sldIdLst>
  <p:sldSz cy="5143500" cx="9144000"/>
  <p:notesSz cx="6858000" cy="9144000"/>
  <p:embeddedFontLst>
    <p:embeddedFont>
      <p:font typeface="Average"/>
      <p:regular r:id="rId33"/>
    </p:embeddedFont>
    <p:embeddedFont>
      <p:font typeface="Oswald"/>
      <p:regular r:id="rId34"/>
      <p:bold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font" Target="fonts/Average-regular.fntdata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font" Target="fonts/Oswald-bold.fntdata"/><Relationship Id="rId12" Type="http://schemas.openxmlformats.org/officeDocument/2006/relationships/slide" Target="slides/slide6.xml"/><Relationship Id="rId34" Type="http://schemas.openxmlformats.org/officeDocument/2006/relationships/font" Target="fonts/Oswald-regular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85af15bafa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85af15bafa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8765a90eb3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8765a90eb3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8765a90eb3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8765a90eb3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8765a90eb3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8765a90eb3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8765a90eb3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8765a90eb3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8765a90eb3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8765a90eb3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8765a90eb3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8765a90eb3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8765a90eb3_0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8765a90eb3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8765a90eb3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8765a90eb3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8765a90eb3_0_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8765a90eb3_0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8765a90eb3_0_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8765a90eb3_0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85af15bafa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85af15bafa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8765a90eb3_0_1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8765a90eb3_0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8765a90eb3_0_2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8765a90eb3_0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8765a90eb3_0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8765a90eb3_0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8765a90eb3_0_2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8765a90eb3_0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8765a90eb3_0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8765a90eb3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8765a90eb3_0_2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8765a90eb3_0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8765a90eb3_0_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8765a90eb3_0_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8765a90eb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8765a90eb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8765a90eb3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8765a90eb3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8765a90eb3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8765a90eb3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895eb1c6ed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895eb1c6ed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8765a90eb3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8765a90eb3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8765a90eb3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8765a90eb3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8765a90eb3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8765a90eb3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oogle Shape;55;p14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56" name="Google Shape;56;p14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14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14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14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60" name="Google Shape;60;p14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1" name="Google Shape;61;p1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4" name="Google Shape;64;p1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7" name="Google Shape;67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8" name="Google Shape;68;p1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1" name="Google Shape;71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2" name="Google Shape;72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3" name="Google Shape;73;p1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6" name="Google Shape;76;p1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9" name="Google Shape;79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0" name="Google Shape;80;p1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lt2"/>
        </a:solid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0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p2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1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6" name="Google Shape;86;p21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7" name="Google Shape;87;p21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8" name="Google Shape;88;p21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9" name="Google Shape;89;p2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2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93" name="Google Shape;93;p2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3"/>
          <p:cNvSpPr txBox="1"/>
          <p:nvPr>
            <p:ph hasCustomPrompt="1"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6" name="Google Shape;96;p23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" name="Google Shape;97;p2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late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rt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rt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rt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rt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rt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rt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rt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rt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hyperlink" Target="https://www.cv-foundation.org/openaccess/content_cvpr_2015/html/Long_Fully_Convolutional_Networks_2015_CVPR_paper.html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gif"/><Relationship Id="rId4" Type="http://schemas.openxmlformats.org/officeDocument/2006/relationships/image" Target="../media/image14.gif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.gif"/><Relationship Id="rId4" Type="http://schemas.openxmlformats.org/officeDocument/2006/relationships/image" Target="../media/image10.gif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6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hyperlink" Target="http://drive.google.com/file/d/1ak3wHHwRXR_QjiZWFCChQ_pyl6FhgIQv/view" TargetMode="External"/><Relationship Id="rId4" Type="http://schemas.openxmlformats.org/officeDocument/2006/relationships/image" Target="../media/image1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5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Fully Convolutional Networks</a:t>
            </a:r>
            <a:endParaRPr/>
          </a:p>
        </p:txBody>
      </p:sp>
      <p:sp>
        <p:nvSpPr>
          <p:cNvPr id="105" name="Google Shape;105;p25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Alex, 2020.06.08</a:t>
            </a:r>
            <a:endParaRPr/>
          </a:p>
        </p:txBody>
      </p:sp>
      <p:sp>
        <p:nvSpPr>
          <p:cNvPr id="106" name="Google Shape;106;p25"/>
          <p:cNvSpPr txBox="1"/>
          <p:nvPr/>
        </p:nvSpPr>
        <p:spPr>
          <a:xfrm>
            <a:off x="0" y="4781700"/>
            <a:ext cx="31953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solidFill>
                  <a:schemeClr val="accent3"/>
                </a:solidFill>
                <a:uFill>
                  <a:noFill/>
                </a:uFill>
                <a:latin typeface="Average"/>
                <a:ea typeface="Average"/>
                <a:cs typeface="Average"/>
                <a:sym typeface="Average"/>
                <a:hlinkClick r:id="rId3"/>
              </a:rPr>
              <a:t>Fully convolutional networks for semantic segmentation</a:t>
            </a:r>
            <a:endParaRPr sz="10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Comparison of CNN and FCN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4" name="Google Shape;16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100" y="1072400"/>
            <a:ext cx="6811276" cy="3973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Comparison of CNN and FCN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0" name="Google Shape;17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0325" y="1229150"/>
            <a:ext cx="8334375" cy="3600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6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Several Key Technologies of FCN</a:t>
            </a:r>
            <a:endParaRPr/>
          </a:p>
        </p:txBody>
      </p:sp>
      <p:sp>
        <p:nvSpPr>
          <p:cNvPr id="176" name="Google Shape;176;p36"/>
          <p:cNvSpPr txBox="1"/>
          <p:nvPr>
            <p:ph idx="4294967295" type="title"/>
          </p:nvPr>
        </p:nvSpPr>
        <p:spPr>
          <a:xfrm>
            <a:off x="4291500" y="951600"/>
            <a:ext cx="571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03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Convolution &amp; Pooling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2" name="Google Shape;18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45025"/>
            <a:ext cx="4924749" cy="5007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24750" y="1705949"/>
            <a:ext cx="4161125" cy="26446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4" name="Google Shape;184;p37"/>
          <p:cNvCxnSpPr/>
          <p:nvPr/>
        </p:nvCxnSpPr>
        <p:spPr>
          <a:xfrm>
            <a:off x="4740600" y="900125"/>
            <a:ext cx="25800" cy="4020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Algorithm Architecture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38"/>
          <p:cNvSpPr txBox="1"/>
          <p:nvPr>
            <p:ph idx="1" type="body"/>
          </p:nvPr>
        </p:nvSpPr>
        <p:spPr>
          <a:xfrm>
            <a:off x="327550" y="1129125"/>
            <a:ext cx="3687900" cy="149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Convolution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Upsampling (Deconvolution)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Skip layers</a:t>
            </a:r>
            <a:endParaRPr/>
          </a:p>
          <a:p>
            <a:pPr indent="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91" name="Google Shape;19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075" y="2523700"/>
            <a:ext cx="6964575" cy="248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Fully convolutional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39"/>
          <p:cNvSpPr txBox="1"/>
          <p:nvPr>
            <p:ph idx="1" type="body"/>
          </p:nvPr>
        </p:nvSpPr>
        <p:spPr>
          <a:xfrm>
            <a:off x="327550" y="1129125"/>
            <a:ext cx="8632800" cy="149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Fully convolutional network means that the final classification layer is changed from the original </a:t>
            </a:r>
            <a:r>
              <a:rPr lang="zh-TW">
                <a:solidFill>
                  <a:srgbClr val="FF0000"/>
                </a:solidFill>
              </a:rPr>
              <a:t>fully connected layer to a convolutional layer</a:t>
            </a:r>
            <a:r>
              <a:rPr lang="zh-TW"/>
              <a:t>.</a:t>
            </a:r>
            <a:endParaRPr/>
          </a:p>
          <a:p>
            <a:pPr indent="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98" name="Google Shape;19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5750" y="2048575"/>
            <a:ext cx="5894599" cy="3032675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39"/>
          <p:cNvSpPr txBox="1"/>
          <p:nvPr>
            <p:ph idx="1" type="body"/>
          </p:nvPr>
        </p:nvSpPr>
        <p:spPr>
          <a:xfrm>
            <a:off x="6444050" y="3965750"/>
            <a:ext cx="2808000" cy="198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PASCAL VOC is 20 categories + background, so it is 21.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Upsampling (Deconvolution)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40"/>
          <p:cNvSpPr txBox="1"/>
          <p:nvPr>
            <p:ph idx="1" type="body"/>
          </p:nvPr>
        </p:nvSpPr>
        <p:spPr>
          <a:xfrm>
            <a:off x="327550" y="1129125"/>
            <a:ext cx="8244900" cy="149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Because of the </a:t>
            </a:r>
            <a:r>
              <a:rPr lang="zh-TW">
                <a:solidFill>
                  <a:srgbClr val="FF0000"/>
                </a:solidFill>
              </a:rPr>
              <a:t>continuous dimensionality reduction</a:t>
            </a:r>
            <a:r>
              <a:rPr lang="zh-TW"/>
              <a:t> of the convolutional network, the </a:t>
            </a:r>
            <a:r>
              <a:rPr lang="zh-TW">
                <a:solidFill>
                  <a:srgbClr val="FF0000"/>
                </a:solidFill>
              </a:rPr>
              <a:t>image is reduced from the original dimension to 1/32</a:t>
            </a:r>
            <a:r>
              <a:rPr lang="zh-TW"/>
              <a:t>.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To restore to the original size, the final output of the convolutional network is enlarged back, that is, upsampling</a:t>
            </a:r>
            <a:endParaRPr/>
          </a:p>
          <a:p>
            <a:pPr indent="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Upsampling (Deconvolution)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41"/>
          <p:cNvSpPr txBox="1"/>
          <p:nvPr>
            <p:ph idx="1" type="body"/>
          </p:nvPr>
        </p:nvSpPr>
        <p:spPr>
          <a:xfrm>
            <a:off x="582150" y="1143900"/>
            <a:ext cx="1908000" cy="82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zh-TW"/>
              <a:t>Convolution</a:t>
            </a:r>
            <a:endParaRPr b="1"/>
          </a:p>
        </p:txBody>
      </p:sp>
      <p:sp>
        <p:nvSpPr>
          <p:cNvPr id="212" name="Google Shape;212;p41"/>
          <p:cNvSpPr txBox="1"/>
          <p:nvPr>
            <p:ph idx="1" type="body"/>
          </p:nvPr>
        </p:nvSpPr>
        <p:spPr>
          <a:xfrm>
            <a:off x="4984450" y="1143413"/>
            <a:ext cx="1908000" cy="8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zh-TW"/>
              <a:t>Deconvolution</a:t>
            </a:r>
            <a:endParaRPr b="1"/>
          </a:p>
        </p:txBody>
      </p:sp>
      <p:pic>
        <p:nvPicPr>
          <p:cNvPr id="213" name="Google Shape;213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2150" y="1711275"/>
            <a:ext cx="3064740" cy="325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84450" y="1711277"/>
            <a:ext cx="2899174" cy="325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Skip layers strategy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42"/>
          <p:cNvSpPr txBox="1"/>
          <p:nvPr>
            <p:ph idx="1" type="body"/>
          </p:nvPr>
        </p:nvSpPr>
        <p:spPr>
          <a:xfrm>
            <a:off x="327550" y="1129125"/>
            <a:ext cx="8520600" cy="374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In a forward convolutional network, the image dimension is gradually reduced along with many stages of </a:t>
            </a:r>
            <a:r>
              <a:rPr lang="zh-TW">
                <a:solidFill>
                  <a:srgbClr val="FF0000"/>
                </a:solidFill>
              </a:rPr>
              <a:t>pooling</a:t>
            </a:r>
            <a:r>
              <a:rPr lang="zh-TW"/>
              <a:t>.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However, now FCN wants to enlarge the prediction map of a small size.If you directly </a:t>
            </a:r>
            <a:r>
              <a:rPr lang="zh-TW">
                <a:solidFill>
                  <a:srgbClr val="FF0000"/>
                </a:solidFill>
              </a:rPr>
              <a:t>zoom back from the smallest prediction map</a:t>
            </a:r>
            <a:r>
              <a:rPr lang="zh-TW"/>
              <a:t>, the result will be</a:t>
            </a:r>
            <a:r>
              <a:rPr lang="zh-TW">
                <a:solidFill>
                  <a:srgbClr val="FF0000"/>
                </a:solidFill>
              </a:rPr>
              <a:t> very poor</a:t>
            </a:r>
            <a:r>
              <a:rPr lang="zh-TW"/>
              <a:t>.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These feature maps that are gradually pooling need to be taken into account when zooming in, so that the process of zooming in can </a:t>
            </a:r>
            <a:r>
              <a:rPr lang="zh-TW">
                <a:solidFill>
                  <a:srgbClr val="FF0000"/>
                </a:solidFill>
              </a:rPr>
              <a:t>combine the features of different scales</a:t>
            </a:r>
            <a:r>
              <a:rPr lang="zh-TW"/>
              <a:t> to obtain finer results.</a:t>
            </a:r>
            <a:endParaRPr/>
          </a:p>
          <a:p>
            <a:pPr indent="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Skip layers strategy</a:t>
            </a:r>
            <a:endParaRPr/>
          </a:p>
        </p:txBody>
      </p:sp>
      <p:sp>
        <p:nvSpPr>
          <p:cNvPr id="226" name="Google Shape;226;p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27" name="Google Shape;227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150" y="1113125"/>
            <a:ext cx="8937672" cy="389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Outline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What is Semantic Segmentation ?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Introduction to FCN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Several Key Technologies of FCN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Semantic Segmentation of FCN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Summary of the FCN Model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Result</a:t>
            </a:r>
            <a:endParaRPr/>
          </a:p>
        </p:txBody>
      </p:sp>
      <p:pic>
        <p:nvPicPr>
          <p:cNvPr id="233" name="Google Shape;233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1812425"/>
            <a:ext cx="7849424" cy="3280875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44"/>
          <p:cNvSpPr txBox="1"/>
          <p:nvPr/>
        </p:nvSpPr>
        <p:spPr>
          <a:xfrm>
            <a:off x="333400" y="995550"/>
            <a:ext cx="87933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The </a:t>
            </a:r>
            <a:r>
              <a:rPr lang="zh-TW" sz="1800">
                <a:solidFill>
                  <a:srgbClr val="FF0000"/>
                </a:solidFill>
                <a:latin typeface="Average"/>
                <a:ea typeface="Average"/>
                <a:cs typeface="Average"/>
                <a:sym typeface="Average"/>
              </a:rPr>
              <a:t>finer the final prediction map</a:t>
            </a:r>
            <a:r>
              <a:rPr lang="zh-TW"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 obtained by </a:t>
            </a:r>
            <a:r>
              <a:rPr lang="zh-TW" sz="1800">
                <a:solidFill>
                  <a:srgbClr val="FF0000"/>
                </a:solidFill>
                <a:latin typeface="Average"/>
                <a:ea typeface="Average"/>
                <a:cs typeface="Average"/>
                <a:sym typeface="Average"/>
              </a:rPr>
              <a:t>considering more feature maps</a:t>
            </a:r>
            <a:r>
              <a:rPr lang="zh-TW"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 of different scales, the higher the fineness and the closer to ground-truth.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45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Semantic Segmentation of FCN</a:t>
            </a:r>
            <a:endParaRPr/>
          </a:p>
        </p:txBody>
      </p:sp>
      <p:sp>
        <p:nvSpPr>
          <p:cNvPr id="240" name="Google Shape;240;p45"/>
          <p:cNvSpPr txBox="1"/>
          <p:nvPr>
            <p:ph idx="4294967295" type="title"/>
          </p:nvPr>
        </p:nvSpPr>
        <p:spPr>
          <a:xfrm>
            <a:off x="4291500" y="951600"/>
            <a:ext cx="571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04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Prediction Map of Semantic Segmentation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46"/>
          <p:cNvSpPr txBox="1"/>
          <p:nvPr>
            <p:ph idx="1" type="body"/>
          </p:nvPr>
        </p:nvSpPr>
        <p:spPr>
          <a:xfrm>
            <a:off x="311700" y="1152475"/>
            <a:ext cx="8520600" cy="4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There are items corresponding to each pixel in the predict map.</a:t>
            </a:r>
            <a:endParaRPr/>
          </a:p>
          <a:p>
            <a:pPr indent="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47" name="Google Shape;247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754050"/>
            <a:ext cx="8813277" cy="3084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Prediction Map of Semantic Segmentation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3" name="Google Shape;253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7275" y="1081625"/>
            <a:ext cx="6924525" cy="394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Prediction Map of Semantic Segmentation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4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zh-TW"/>
              <a:t>After calculating the softmax </a:t>
            </a:r>
            <a:r>
              <a:rPr lang="zh-TW">
                <a:solidFill>
                  <a:srgbClr val="FF0000"/>
                </a:solidFill>
              </a:rPr>
              <a:t>probability of the category classification</a:t>
            </a:r>
            <a:r>
              <a:rPr lang="zh-TW"/>
              <a:t> of </a:t>
            </a:r>
            <a:r>
              <a:rPr lang="zh-TW">
                <a:solidFill>
                  <a:srgbClr val="FF0000"/>
                </a:solidFill>
              </a:rPr>
              <a:t>each pixel</a:t>
            </a:r>
            <a:r>
              <a:rPr lang="zh-TW"/>
              <a:t>, FCN will take the maximum probability of channel-wise, and use the channel where the maximum probability is as the category of the pixel at that location.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9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Summary of the FCN Model</a:t>
            </a:r>
            <a:endParaRPr/>
          </a:p>
        </p:txBody>
      </p:sp>
      <p:sp>
        <p:nvSpPr>
          <p:cNvPr id="265" name="Google Shape;265;p49"/>
          <p:cNvSpPr txBox="1"/>
          <p:nvPr>
            <p:ph idx="4294967295" type="title"/>
          </p:nvPr>
        </p:nvSpPr>
        <p:spPr>
          <a:xfrm>
            <a:off x="4291500" y="951600"/>
            <a:ext cx="571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05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Summary of the FCN Model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5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The convolutional network part of FCN can use </a:t>
            </a:r>
            <a:r>
              <a:rPr lang="zh-TW">
                <a:solidFill>
                  <a:srgbClr val="FF0000"/>
                </a:solidFill>
              </a:rPr>
              <a:t>VGG</a:t>
            </a:r>
            <a:r>
              <a:rPr lang="zh-TW"/>
              <a:t>, GoogleNet, AlexNet, etc. as the pre-base network.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If you want to accurately predict the segmentation result of each pixel, you must go through two processes from </a:t>
            </a:r>
            <a:r>
              <a:rPr lang="zh-TW">
                <a:solidFill>
                  <a:srgbClr val="FF0000"/>
                </a:solidFill>
              </a:rPr>
              <a:t>large to small</a:t>
            </a:r>
            <a:r>
              <a:rPr lang="zh-TW"/>
              <a:t>, and then from </a:t>
            </a:r>
            <a:r>
              <a:rPr lang="zh-TW">
                <a:solidFill>
                  <a:srgbClr val="FF0000"/>
                </a:solidFill>
              </a:rPr>
              <a:t>small to large.</a:t>
            </a:r>
            <a:endParaRPr>
              <a:solidFill>
                <a:srgbClr val="FF0000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In the upsampling process, it is </a:t>
            </a:r>
            <a:r>
              <a:rPr lang="zh-TW">
                <a:solidFill>
                  <a:srgbClr val="FF0000"/>
                </a:solidFill>
              </a:rPr>
              <a:t>better to increase in stages rather than in one step</a:t>
            </a:r>
            <a:r>
              <a:rPr lang="zh-TW"/>
              <a:t>.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At each stage of upsampling, use the features of the corresponding layer of downsampling to assist.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7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What is Semantic Segmentation ?</a:t>
            </a:r>
            <a:endParaRPr/>
          </a:p>
        </p:txBody>
      </p:sp>
      <p:sp>
        <p:nvSpPr>
          <p:cNvPr id="118" name="Google Shape;118;p27"/>
          <p:cNvSpPr txBox="1"/>
          <p:nvPr>
            <p:ph idx="4294967295" type="title"/>
          </p:nvPr>
        </p:nvSpPr>
        <p:spPr>
          <a:xfrm>
            <a:off x="4291500" y="951600"/>
            <a:ext cx="571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01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What is semantic segmentation 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4" name="Google Shape;12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5763" y="1146775"/>
            <a:ext cx="8072481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FCN for Artifact Search</a:t>
            </a:r>
            <a:endParaRPr/>
          </a:p>
        </p:txBody>
      </p:sp>
      <p:pic>
        <p:nvPicPr>
          <p:cNvPr id="130" name="Google Shape;13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200" cy="33556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30" title="FCN_analysis.m4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6925" y="817901"/>
            <a:ext cx="9144002" cy="3507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1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Introduction to FCN</a:t>
            </a:r>
            <a:endParaRPr/>
          </a:p>
        </p:txBody>
      </p:sp>
      <p:sp>
        <p:nvSpPr>
          <p:cNvPr id="141" name="Google Shape;141;p31"/>
          <p:cNvSpPr txBox="1"/>
          <p:nvPr>
            <p:ph idx="4294967295" type="title"/>
          </p:nvPr>
        </p:nvSpPr>
        <p:spPr>
          <a:xfrm>
            <a:off x="4291500" y="951600"/>
            <a:ext cx="571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02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FCN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7" name="Google Shape;14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500" y="2757550"/>
            <a:ext cx="4283999" cy="212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8199" y="2769188"/>
            <a:ext cx="4243500" cy="210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32"/>
          <p:cNvSpPr txBox="1"/>
          <p:nvPr>
            <p:ph idx="1" type="body"/>
          </p:nvPr>
        </p:nvSpPr>
        <p:spPr>
          <a:xfrm>
            <a:off x="311700" y="1152475"/>
            <a:ext cx="8520600" cy="149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Paper published by Jonathan Long in 2015.  (cite 15306）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The output is a mask picture.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Semantic segmentation.</a:t>
            </a:r>
            <a:endParaRPr/>
          </a:p>
          <a:p>
            <a:pPr indent="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Comparison of CNN and FCN</a:t>
            </a:r>
            <a:endParaRPr/>
          </a:p>
        </p:txBody>
      </p:sp>
      <p:sp>
        <p:nvSpPr>
          <p:cNvPr id="155" name="Google Shape;155;p33"/>
          <p:cNvSpPr txBox="1"/>
          <p:nvPr>
            <p:ph idx="1" type="body"/>
          </p:nvPr>
        </p:nvSpPr>
        <p:spPr>
          <a:xfrm>
            <a:off x="311700" y="1733500"/>
            <a:ext cx="4260300" cy="312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Usually CNN maps the feature map generated by the convolutional layer into a </a:t>
            </a:r>
            <a:r>
              <a:rPr lang="zh-TW">
                <a:solidFill>
                  <a:srgbClr val="FF0000"/>
                </a:solidFill>
              </a:rPr>
              <a:t>fixed-length feature vector</a:t>
            </a:r>
            <a:r>
              <a:rPr lang="zh-TW"/>
              <a:t>.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The output is the </a:t>
            </a:r>
            <a:r>
              <a:rPr lang="zh-TW">
                <a:solidFill>
                  <a:srgbClr val="FF0000"/>
                </a:solidFill>
              </a:rPr>
              <a:t>probability</a:t>
            </a:r>
            <a:r>
              <a:rPr lang="zh-TW"/>
              <a:t> that the image belongs to each category.</a:t>
            </a:r>
            <a:endParaRPr/>
          </a:p>
          <a:p>
            <a:pPr indent="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33"/>
          <p:cNvSpPr txBox="1"/>
          <p:nvPr>
            <p:ph idx="1" type="body"/>
          </p:nvPr>
        </p:nvSpPr>
        <p:spPr>
          <a:xfrm>
            <a:off x="4660300" y="1725775"/>
            <a:ext cx="4260300" cy="312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FCN replaces CNN's last fully connected layer with a </a:t>
            </a:r>
            <a:r>
              <a:rPr lang="zh-TW">
                <a:solidFill>
                  <a:srgbClr val="FF0000"/>
                </a:solidFill>
              </a:rPr>
              <a:t>convolutional layer</a:t>
            </a:r>
            <a:r>
              <a:rPr lang="zh-TW"/>
              <a:t>.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The output is a </a:t>
            </a:r>
            <a:r>
              <a:rPr lang="zh-TW">
                <a:solidFill>
                  <a:srgbClr val="FF0000"/>
                </a:solidFill>
              </a:rPr>
              <a:t>picture that has been labelled</a:t>
            </a:r>
            <a:r>
              <a:rPr lang="zh-TW"/>
              <a:t>.</a:t>
            </a:r>
            <a:endParaRPr/>
          </a:p>
          <a:p>
            <a:pPr indent="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33"/>
          <p:cNvSpPr txBox="1"/>
          <p:nvPr>
            <p:ph idx="1" type="body"/>
          </p:nvPr>
        </p:nvSpPr>
        <p:spPr>
          <a:xfrm>
            <a:off x="311700" y="1152475"/>
            <a:ext cx="4075200" cy="44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zh-TW"/>
              <a:t>CNN (Convolutional Neural Network) </a:t>
            </a:r>
            <a:endParaRPr b="1"/>
          </a:p>
        </p:txBody>
      </p:sp>
      <p:sp>
        <p:nvSpPr>
          <p:cNvPr id="158" name="Google Shape;158;p33"/>
          <p:cNvSpPr txBox="1"/>
          <p:nvPr>
            <p:ph idx="1" type="body"/>
          </p:nvPr>
        </p:nvSpPr>
        <p:spPr>
          <a:xfrm>
            <a:off x="4714000" y="1151975"/>
            <a:ext cx="4430100" cy="44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zh-TW"/>
              <a:t>FCN (Fully Convolutional Networks)</a:t>
            </a:r>
            <a:endParaRPr b="1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